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47F5AFB-E2E1-4283-95C2-0C867C264895}" type="datetimeFigureOut">
              <a:rPr lang="ru-RU" smtClean="0"/>
              <a:pPr/>
              <a:t>18.03.2011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A9ADA5F-92ED-4A34-91FA-841380370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7F5AFB-E2E1-4283-95C2-0C867C264895}" type="datetimeFigureOut">
              <a:rPr lang="ru-RU" smtClean="0"/>
              <a:pPr/>
              <a:t>18.03.2011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9ADA5F-92ED-4A34-91FA-841380370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C47F5AFB-E2E1-4283-95C2-0C867C264895}" type="datetimeFigureOut">
              <a:rPr lang="ru-RU" smtClean="0"/>
              <a:pPr/>
              <a:t>18.03.2011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A9ADA5F-92ED-4A34-91FA-841380370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7F5AFB-E2E1-4283-95C2-0C867C264895}" type="datetimeFigureOut">
              <a:rPr lang="ru-RU" smtClean="0"/>
              <a:pPr/>
              <a:t>18.03.2011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9ADA5F-92ED-4A34-91FA-841380370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47F5AFB-E2E1-4283-95C2-0C867C264895}" type="datetimeFigureOut">
              <a:rPr lang="ru-RU" smtClean="0"/>
              <a:pPr/>
              <a:t>18.03.2011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A9ADA5F-92ED-4A34-91FA-841380370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7F5AFB-E2E1-4283-95C2-0C867C264895}" type="datetimeFigureOut">
              <a:rPr lang="ru-RU" smtClean="0"/>
              <a:pPr/>
              <a:t>18.03.2011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9ADA5F-92ED-4A34-91FA-841380370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7F5AFB-E2E1-4283-95C2-0C867C264895}" type="datetimeFigureOut">
              <a:rPr lang="ru-RU" smtClean="0"/>
              <a:pPr/>
              <a:t>18.03.2011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9ADA5F-92ED-4A34-91FA-841380370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7F5AFB-E2E1-4283-95C2-0C867C264895}" type="datetimeFigureOut">
              <a:rPr lang="ru-RU" smtClean="0"/>
              <a:pPr/>
              <a:t>18.03.2011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9ADA5F-92ED-4A34-91FA-841380370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47F5AFB-E2E1-4283-95C2-0C867C264895}" type="datetimeFigureOut">
              <a:rPr lang="ru-RU" smtClean="0"/>
              <a:pPr/>
              <a:t>18.03.2011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9ADA5F-92ED-4A34-91FA-841380370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7F5AFB-E2E1-4283-95C2-0C867C264895}" type="datetimeFigureOut">
              <a:rPr lang="ru-RU" smtClean="0"/>
              <a:pPr/>
              <a:t>18.03.2011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9ADA5F-92ED-4A34-91FA-841380370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7F5AFB-E2E1-4283-95C2-0C867C264895}" type="datetimeFigureOut">
              <a:rPr lang="ru-RU" smtClean="0"/>
              <a:pPr/>
              <a:t>18.03.2011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9ADA5F-92ED-4A34-91FA-841380370A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C47F5AFB-E2E1-4283-95C2-0C867C264895}" type="datetimeFigureOut">
              <a:rPr lang="ru-RU" smtClean="0"/>
              <a:pPr/>
              <a:t>18.03.2011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A9ADA5F-92ED-4A34-91FA-841380370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jpeg"/><Relationship Id="rId7" Type="http://schemas.openxmlformats.org/officeDocument/2006/relationships/image" Target="../media/image2.jpeg"/><Relationship Id="rId12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2.jpeg"/><Relationship Id="rId5" Type="http://schemas.openxmlformats.org/officeDocument/2006/relationships/image" Target="../media/image7.jpeg"/><Relationship Id="rId10" Type="http://schemas.openxmlformats.org/officeDocument/2006/relationships/image" Target="../media/image11.jpeg"/><Relationship Id="rId4" Type="http://schemas.openxmlformats.org/officeDocument/2006/relationships/image" Target="../media/image6.jpeg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00024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Общая характеристика элементов главной подгруппы второй группы.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3571876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Магний и кальций. Важнейшие соединения магния и кальция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00760" y="5429264"/>
            <a:ext cx="2571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Разработка учителя химии МОУ СОШ №8 станицы Копанской Меркер Г.В.</a:t>
            </a:r>
            <a:endParaRPr lang="ru-RU" dirty="0"/>
          </a:p>
        </p:txBody>
      </p:sp>
      <p:pic>
        <p:nvPicPr>
          <p:cNvPr id="1026" name="Picture 2" descr="C:\Documents and Settings\школа\Рабочий стол\соединения магния и кальция\карналлит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714752"/>
            <a:ext cx="2269229" cy="16582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Контроль знаний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Подтвердите основные свойства оксида и </a:t>
            </a:r>
            <a:r>
              <a:rPr lang="ru-RU" dirty="0" smtClean="0"/>
              <a:t>гидроксида </a:t>
            </a:r>
            <a:r>
              <a:rPr lang="ru-RU" dirty="0" smtClean="0"/>
              <a:t>магния уравнениями соответствующих реакций.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Основной          + вода =</a:t>
            </a:r>
          </a:p>
          <a:p>
            <a:pPr>
              <a:buNone/>
            </a:pPr>
            <a:r>
              <a:rPr lang="ru-RU" sz="1800" dirty="0" smtClean="0"/>
              <a:t>оксид                + кислотный оксид =</a:t>
            </a:r>
          </a:p>
          <a:p>
            <a:pPr>
              <a:buNone/>
            </a:pPr>
            <a:r>
              <a:rPr lang="ru-RU" sz="1800" dirty="0" smtClean="0"/>
              <a:t>                          + кислота =  </a:t>
            </a: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Основной            разложение </a:t>
            </a:r>
          </a:p>
          <a:p>
            <a:pPr>
              <a:buNone/>
            </a:pPr>
            <a:r>
              <a:rPr lang="ru-RU" sz="1800" dirty="0" err="1" smtClean="0"/>
              <a:t>гидроксид</a:t>
            </a:r>
            <a:r>
              <a:rPr lang="ru-RU" sz="1800" dirty="0" smtClean="0"/>
              <a:t>          + кислотный оксид =</a:t>
            </a:r>
          </a:p>
          <a:p>
            <a:pPr>
              <a:buNone/>
            </a:pPr>
            <a:r>
              <a:rPr lang="ru-RU" sz="1800" dirty="0" smtClean="0"/>
              <a:t> </a:t>
            </a:r>
            <a:r>
              <a:rPr lang="ru-RU" sz="1800" dirty="0" smtClean="0"/>
              <a:t>                          + кислота =</a:t>
            </a:r>
            <a:endParaRPr lang="ru-RU" sz="1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1429125" y="3785793"/>
            <a:ext cx="714380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1785918" y="3429000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1785918" y="3786190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785918" y="4143380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1536679" y="5106999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857356" y="4786322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857356" y="5143512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1857356" y="542926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§ 42, упр. 4,5 </a:t>
            </a:r>
            <a:r>
              <a:rPr lang="ru-RU" dirty="0" smtClean="0"/>
              <a:t>стр.193 </a:t>
            </a:r>
          </a:p>
          <a:p>
            <a:pPr lvl="0"/>
            <a:r>
              <a:rPr lang="ru-RU" dirty="0" smtClean="0"/>
              <a:t>повторить </a:t>
            </a:r>
            <a:r>
              <a:rPr lang="ru-RU" dirty="0"/>
              <a:t>кислородные соединения углерода § 34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План урока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500174"/>
            <a:ext cx="7239000" cy="4846320"/>
          </a:xfrm>
        </p:spPr>
        <p:txBody>
          <a:bodyPr/>
          <a:lstStyle/>
          <a:p>
            <a:pPr lvl="0"/>
            <a:r>
              <a:rPr lang="ru-RU" dirty="0" smtClean="0"/>
              <a:t>Знакомство </a:t>
            </a:r>
            <a:r>
              <a:rPr lang="ru-RU" dirty="0"/>
              <a:t>с соединениями металлов главной подгруппы второй группы. </a:t>
            </a:r>
          </a:p>
          <a:p>
            <a:pPr lvl="0"/>
            <a:r>
              <a:rPr lang="ru-RU" dirty="0"/>
              <a:t>Свойства магния, кальция и их соединений</a:t>
            </a:r>
          </a:p>
          <a:p>
            <a:pPr lvl="0"/>
            <a:r>
              <a:rPr lang="ru-RU" dirty="0"/>
              <a:t>Лабораторная работа «Изучение коллекции соединения кальция». </a:t>
            </a:r>
          </a:p>
          <a:p>
            <a:pPr lvl="0"/>
            <a:r>
              <a:rPr lang="ru-RU" dirty="0"/>
              <a:t>Контроль знаний. </a:t>
            </a:r>
          </a:p>
          <a:p>
            <a:r>
              <a:rPr lang="ru-RU" dirty="0"/>
              <a:t>Подведение итогов урока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239000" cy="7486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Характеристика элементов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56"/>
            <a:ext cx="8229600" cy="535785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i="1" dirty="0"/>
              <a:t>План характеристики химического элемента</a:t>
            </a:r>
            <a:endParaRPr lang="ru-RU" dirty="0"/>
          </a:p>
          <a:p>
            <a:pPr lvl="0"/>
            <a:r>
              <a:rPr lang="ru-RU" dirty="0"/>
              <a:t>Исходя из положения элемента в периодической системе и строения его атомов, определить: а) в какой роли: окислителя или восстановителя – атомы элемента могут вступать в окислительно-восстановительных реакциях или они обладают окислительно-восстановительной двойственностью; б) его возможные степени окисления.</a:t>
            </a:r>
          </a:p>
          <a:p>
            <a:pPr lvl="0"/>
            <a:r>
              <a:rPr lang="ru-RU" dirty="0"/>
              <a:t>По возможной максимальной степени окисления элемента указать: а) формулу высшего оксида и гидроксида; б) свойства (основные, кислотные или амфотерные) оксида и гидроксида.</a:t>
            </a:r>
          </a:p>
          <a:p>
            <a:pPr lvl="0"/>
            <a:r>
              <a:rPr lang="ru-RU" dirty="0"/>
              <a:t>Сравнить характеристики атомов элемента и его соединений с характеристиками атомов соседних (по периоду и подгруппе) элементов и их соединений.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7239000" cy="7486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Характеристика элементов</a:t>
            </a:r>
            <a:endParaRPr lang="ru-RU" dirty="0"/>
          </a:p>
        </p:txBody>
      </p:sp>
      <p:pic>
        <p:nvPicPr>
          <p:cNvPr id="4" name="Содержимое 3" descr="http://festival.1september.ru/articles/525668/img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928802"/>
            <a:ext cx="492922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868346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dirty="0"/>
              <a:t>Соединения кальция и магния в природе</a:t>
            </a:r>
          </a:p>
        </p:txBody>
      </p:sp>
      <p:pic>
        <p:nvPicPr>
          <p:cNvPr id="2050" name="Picture 2" descr="C:\Documents and Settings\школа\Рабочий стол\соединения магния и кальция\гипс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1214446" cy="103334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257174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Гипс</a:t>
            </a:r>
            <a:endParaRPr lang="ru-RU" dirty="0"/>
          </a:p>
        </p:txBody>
      </p:sp>
      <p:pic>
        <p:nvPicPr>
          <p:cNvPr id="2051" name="Picture 3" descr="C:\Documents and Settings\школа\Рабочий стол\соединения магния и кальция\доломи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428736"/>
            <a:ext cx="1357322" cy="124697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357554" y="264318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доломит</a:t>
            </a:r>
            <a:endParaRPr lang="ru-RU" dirty="0"/>
          </a:p>
        </p:txBody>
      </p:sp>
      <p:pic>
        <p:nvPicPr>
          <p:cNvPr id="2052" name="Picture 4" descr="C:\Documents and Settings\школа\Рабочий стол\соединения магния и кальция\доломит 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1428736"/>
            <a:ext cx="1504944" cy="1236940"/>
          </a:xfrm>
          <a:prstGeom prst="rect">
            <a:avLst/>
          </a:prstGeom>
          <a:noFill/>
        </p:spPr>
      </p:pic>
      <p:pic>
        <p:nvPicPr>
          <p:cNvPr id="2053" name="Picture 5" descr="C:\Documents and Settings\школа\Рабочий стол\соединения магния и кальция\известня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2928934"/>
            <a:ext cx="1104900" cy="11049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28596" y="4214818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известняк</a:t>
            </a:r>
            <a:endParaRPr lang="ru-RU" dirty="0"/>
          </a:p>
        </p:txBody>
      </p:sp>
      <p:pic>
        <p:nvPicPr>
          <p:cNvPr id="2054" name="Picture 6" descr="C:\Documents and Settings\школа\Рабочий стол\соединения магния и кальция\карналит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8" y="3071810"/>
            <a:ext cx="1285875" cy="9525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286116" y="4214818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карналлит</a:t>
            </a:r>
            <a:endParaRPr lang="ru-RU" dirty="0"/>
          </a:p>
        </p:txBody>
      </p:sp>
      <p:pic>
        <p:nvPicPr>
          <p:cNvPr id="2055" name="Picture 7" descr="C:\Documents and Settings\школа\Рабочий стол\соединения магния и кальция\карналлит 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00496" y="3071810"/>
            <a:ext cx="1312203" cy="958918"/>
          </a:xfrm>
          <a:prstGeom prst="rect">
            <a:avLst/>
          </a:prstGeom>
          <a:noFill/>
        </p:spPr>
      </p:pic>
      <p:pic>
        <p:nvPicPr>
          <p:cNvPr id="2056" name="Picture 8" descr="C:\Documents and Settings\школа\Рабочий стол\соединения магния и кальция\магнезит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15074" y="1428736"/>
            <a:ext cx="1428750" cy="108585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215074" y="2571744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магнезит</a:t>
            </a:r>
            <a:endParaRPr lang="ru-RU" dirty="0"/>
          </a:p>
        </p:txBody>
      </p:sp>
      <p:pic>
        <p:nvPicPr>
          <p:cNvPr id="2057" name="Picture 9" descr="C:\Documents and Settings\школа\Рабочий стол\соединения магния и кальция\мел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86512" y="3143248"/>
            <a:ext cx="933450" cy="93345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6286512" y="407194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мел</a:t>
            </a:r>
            <a:endParaRPr lang="ru-RU" dirty="0"/>
          </a:p>
        </p:txBody>
      </p:sp>
      <p:pic>
        <p:nvPicPr>
          <p:cNvPr id="2058" name="Picture 10" descr="C:\Documents and Settings\школа\Рабочий стол\соединения магния и кальция\мрамор 2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928794" y="4214818"/>
            <a:ext cx="1123950" cy="112395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857356" y="5357826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мрамор</a:t>
            </a:r>
            <a:endParaRPr lang="ru-RU" dirty="0"/>
          </a:p>
        </p:txBody>
      </p:sp>
      <p:pic>
        <p:nvPicPr>
          <p:cNvPr id="2059" name="Picture 11" descr="C:\Documents and Settings\школа\Рабочий стол\соединения магния и кальция\ракушечник 2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14744" y="4714884"/>
            <a:ext cx="1057275" cy="876300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3357554" y="5500702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ракушечник</a:t>
            </a:r>
            <a:endParaRPr lang="ru-RU" dirty="0"/>
          </a:p>
        </p:txBody>
      </p:sp>
      <p:pic>
        <p:nvPicPr>
          <p:cNvPr id="2060" name="Picture 12" descr="C:\Documents and Settings\школа\Рабочий стол\соединения магния и кальция\фосфориты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429256" y="4357694"/>
            <a:ext cx="1285875" cy="1114425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5214942" y="5429264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фосфориты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7239000" cy="677246"/>
          </a:xfrm>
        </p:spPr>
        <p:txBody>
          <a:bodyPr/>
          <a:lstStyle/>
          <a:p>
            <a:r>
              <a:rPr lang="ru-RU" dirty="0" smtClean="0"/>
              <a:t>Химические свойства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8229600" cy="4911741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при нагревании реагируют с </a:t>
            </a:r>
            <a:r>
              <a:rPr lang="ru-RU" dirty="0" smtClean="0"/>
              <a:t>неметаллами</a:t>
            </a:r>
          </a:p>
          <a:p>
            <a:r>
              <a:rPr lang="ru-RU" dirty="0"/>
              <a:t>с кислородом образуют </a:t>
            </a:r>
            <a:r>
              <a:rPr lang="ru-RU" dirty="0" smtClean="0"/>
              <a:t>оксиды</a:t>
            </a:r>
          </a:p>
          <a:p>
            <a:r>
              <a:rPr lang="ru-RU" dirty="0"/>
              <a:t>с </a:t>
            </a:r>
            <a:r>
              <a:rPr lang="ru-RU" dirty="0" smtClean="0"/>
              <a:t>азотом – нитриды</a:t>
            </a:r>
          </a:p>
          <a:p>
            <a:r>
              <a:rPr lang="ru-RU" dirty="0"/>
              <a:t>с углеродом – </a:t>
            </a:r>
            <a:r>
              <a:rPr lang="ru-RU" dirty="0" smtClean="0"/>
              <a:t>карбиды</a:t>
            </a:r>
          </a:p>
          <a:p>
            <a:r>
              <a:rPr lang="ru-RU" dirty="0"/>
              <a:t>с галогенами – </a:t>
            </a:r>
            <a:r>
              <a:rPr lang="ru-RU" dirty="0" smtClean="0"/>
              <a:t>галогениды</a:t>
            </a:r>
          </a:p>
          <a:p>
            <a:r>
              <a:rPr lang="ru-RU" dirty="0"/>
              <a:t>также вступают в реакции с водой: кальций при комнатной температуре, магний при </a:t>
            </a:r>
            <a:r>
              <a:rPr lang="ru-RU" dirty="0" smtClean="0"/>
              <a:t>кипячении</a:t>
            </a:r>
          </a:p>
          <a:p>
            <a:r>
              <a:rPr lang="ru-RU" dirty="0"/>
              <a:t>взаимодействуют с растворами </a:t>
            </a:r>
            <a:r>
              <a:rPr lang="ru-RU" dirty="0" smtClean="0"/>
              <a:t>кислот</a:t>
            </a:r>
          </a:p>
          <a:p>
            <a:r>
              <a:rPr lang="ru-RU" dirty="0"/>
              <a:t>для вытеснения менее активных металлов из растворов солей можно использовать только </a:t>
            </a:r>
            <a:r>
              <a:rPr lang="ru-RU" dirty="0" smtClean="0"/>
              <a:t>магний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Особые свойства магния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Закончите уравнения протекающих реакций:</a:t>
            </a:r>
            <a:endParaRPr lang="en-US" dirty="0" smtClean="0"/>
          </a:p>
          <a:p>
            <a:r>
              <a:rPr lang="en-US" dirty="0" smtClean="0"/>
              <a:t>Mg + H</a:t>
            </a:r>
            <a:r>
              <a:rPr lang="en-US" sz="2000" dirty="0" smtClean="0"/>
              <a:t>2</a:t>
            </a:r>
            <a:r>
              <a:rPr lang="en-US" dirty="0" smtClean="0"/>
              <a:t>O =</a:t>
            </a:r>
          </a:p>
          <a:p>
            <a:r>
              <a:rPr lang="en-US" dirty="0" smtClean="0"/>
              <a:t>Mg + CO</a:t>
            </a:r>
            <a:r>
              <a:rPr lang="en-US" sz="2000" dirty="0" smtClean="0"/>
              <a:t>2</a:t>
            </a:r>
            <a:r>
              <a:rPr lang="en-US" dirty="0" smtClean="0"/>
              <a:t> =</a:t>
            </a:r>
            <a:endParaRPr lang="ru-RU" dirty="0" smtClean="0"/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ВНИМАНИЕ</a:t>
            </a:r>
            <a:r>
              <a:rPr lang="ru-RU" dirty="0" smtClean="0"/>
              <a:t>: загоревшийся магний тушить водой или углекислым газом </a:t>
            </a:r>
            <a:r>
              <a:rPr lang="ru-RU" dirty="0" smtClean="0">
                <a:solidFill>
                  <a:srgbClr val="FF0000"/>
                </a:solidFill>
              </a:rPr>
              <a:t>НЕЛЬЗЯ</a:t>
            </a:r>
            <a:r>
              <a:rPr lang="ru-RU" dirty="0" smtClean="0"/>
              <a:t>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Соединения магния и кальция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8229600" cy="5143536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err="1"/>
              <a:t>CaO</a:t>
            </a:r>
            <a:r>
              <a:rPr lang="ru-RU" dirty="0"/>
              <a:t> – оксид кальция, негашеная известь</a:t>
            </a:r>
            <a:r>
              <a:rPr lang="ru-RU" dirty="0" smtClean="0"/>
              <a:t>;</a:t>
            </a:r>
          </a:p>
          <a:p>
            <a:r>
              <a:rPr lang="ru-RU" b="1" dirty="0" err="1" smtClean="0"/>
              <a:t>Ca</a:t>
            </a:r>
            <a:r>
              <a:rPr lang="ru-RU" b="1" dirty="0" smtClean="0"/>
              <a:t>(OH)</a:t>
            </a:r>
            <a:r>
              <a:rPr lang="ru-RU" b="1" baseline="-25000" dirty="0" smtClean="0"/>
              <a:t>2</a:t>
            </a:r>
            <a:r>
              <a:rPr lang="ru-RU" dirty="0" smtClean="0"/>
              <a:t> – </a:t>
            </a:r>
            <a:r>
              <a:rPr lang="ru-RU" dirty="0" err="1" smtClean="0"/>
              <a:t>гидроксид</a:t>
            </a:r>
            <a:r>
              <a:rPr lang="ru-RU" dirty="0" smtClean="0"/>
              <a:t> кальция (гашеная известь, известковая вода, известковое молоко в зависимости от концентрации раствора).</a:t>
            </a:r>
          </a:p>
          <a:p>
            <a:r>
              <a:rPr lang="ru-RU" b="1" dirty="0" smtClean="0"/>
              <a:t>CaCl</a:t>
            </a:r>
            <a:r>
              <a:rPr lang="ru-RU" b="1" baseline="-25000" dirty="0" smtClean="0"/>
              <a:t>2</a:t>
            </a:r>
            <a:r>
              <a:rPr lang="ru-RU" dirty="0" smtClean="0"/>
              <a:t> - хлорид кальция, хлористый кальций;</a:t>
            </a:r>
          </a:p>
          <a:p>
            <a:r>
              <a:rPr lang="ru-RU" b="1" dirty="0" smtClean="0"/>
              <a:t>CaCO</a:t>
            </a:r>
            <a:r>
              <a:rPr lang="ru-RU" b="1" baseline="-25000" dirty="0" smtClean="0"/>
              <a:t>3</a:t>
            </a:r>
            <a:r>
              <a:rPr lang="ru-RU" dirty="0" smtClean="0"/>
              <a:t> – карбонат кальция, мел, мрамор ракушечник, известняк.</a:t>
            </a:r>
          </a:p>
          <a:p>
            <a:r>
              <a:rPr lang="ru-RU" b="1" dirty="0" smtClean="0"/>
              <a:t>CaS0</a:t>
            </a:r>
            <a:r>
              <a:rPr lang="ru-RU" b="1" baseline="-25000" dirty="0" smtClean="0"/>
              <a:t>4</a:t>
            </a:r>
            <a:r>
              <a:rPr lang="ru-RU" b="1" dirty="0" smtClean="0"/>
              <a:t> ∙ 2H</a:t>
            </a:r>
            <a:r>
              <a:rPr lang="ru-RU" b="1" baseline="-25000" dirty="0" smtClean="0"/>
              <a:t>2</a:t>
            </a:r>
            <a:r>
              <a:rPr lang="ru-RU" b="1" dirty="0" smtClean="0"/>
              <a:t>0</a:t>
            </a:r>
            <a:r>
              <a:rPr lang="ru-RU" dirty="0" smtClean="0"/>
              <a:t> — кристаллогидрат сульфата кальция, гипс;</a:t>
            </a:r>
            <a:endParaRPr lang="ru-RU" dirty="0"/>
          </a:p>
          <a:p>
            <a:r>
              <a:rPr lang="ru-RU" b="1" dirty="0"/>
              <a:t>MgC0</a:t>
            </a:r>
            <a:r>
              <a:rPr lang="ru-RU" b="1" baseline="-25000" dirty="0"/>
              <a:t>3</a:t>
            </a:r>
            <a:r>
              <a:rPr lang="ru-RU" b="1" dirty="0"/>
              <a:t> ∙ CaC0</a:t>
            </a:r>
            <a:r>
              <a:rPr lang="ru-RU" b="1" baseline="-25000" dirty="0"/>
              <a:t>3</a:t>
            </a:r>
            <a:r>
              <a:rPr lang="ru-RU" dirty="0"/>
              <a:t> — двойная соль – карбонат кальция, магния - доломит</a:t>
            </a:r>
            <a:r>
              <a:rPr lang="ru-RU" dirty="0" smtClean="0"/>
              <a:t>;</a:t>
            </a:r>
          </a:p>
          <a:p>
            <a:r>
              <a:rPr lang="ru-RU" b="1" dirty="0" smtClean="0"/>
              <a:t>MgC0</a:t>
            </a:r>
            <a:r>
              <a:rPr lang="ru-RU" b="1" baseline="-25000" dirty="0" smtClean="0"/>
              <a:t>3</a:t>
            </a:r>
            <a:r>
              <a:rPr lang="ru-RU" dirty="0" smtClean="0"/>
              <a:t> – карбонат магния - магнезит;</a:t>
            </a:r>
          </a:p>
          <a:p>
            <a:r>
              <a:rPr lang="ru-RU" b="1" dirty="0" smtClean="0"/>
              <a:t>MgS0</a:t>
            </a:r>
            <a:r>
              <a:rPr lang="ru-RU" b="1" baseline="-25000" dirty="0" smtClean="0"/>
              <a:t>4</a:t>
            </a:r>
            <a:r>
              <a:rPr lang="ru-RU" dirty="0" smtClean="0"/>
              <a:t> — сульфат магния - горькая или английская соль, содержится в морской воде.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Качественная реакция на ион кальция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14488"/>
            <a:ext cx="8229600" cy="31146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CC3300"/>
                </a:solidFill>
              </a:rPr>
              <a:t>Реактивом на ионы кальция являются карбонат ионы</a:t>
            </a:r>
          </a:p>
          <a:p>
            <a:pPr>
              <a:buNone/>
            </a:pPr>
            <a:r>
              <a:rPr lang="ru-RU" dirty="0" smtClean="0"/>
              <a:t>Л/О: взаимодействие гидроксида кальция с карбонатом натрия</a:t>
            </a:r>
          </a:p>
          <a:p>
            <a:pPr>
              <a:buNone/>
            </a:pPr>
            <a:r>
              <a:rPr lang="ru-RU" dirty="0" smtClean="0"/>
              <a:t>Составьте уравнение протекающей реакции в ионном полном и сокращенном виде.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101</TotalTime>
  <Words>441</Words>
  <Application>Microsoft Office PowerPoint</Application>
  <PresentationFormat>Экран (4:3)</PresentationFormat>
  <Paragraphs>65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Изящная</vt:lpstr>
      <vt:lpstr>Общая характеристика элементов главной подгруппы второй группы.</vt:lpstr>
      <vt:lpstr>План урока </vt:lpstr>
      <vt:lpstr>Характеристика элементов</vt:lpstr>
      <vt:lpstr>Характеристика элементов</vt:lpstr>
      <vt:lpstr>Соединения кальция и магния в природе</vt:lpstr>
      <vt:lpstr>Химические свойства</vt:lpstr>
      <vt:lpstr>Особые свойства магния </vt:lpstr>
      <vt:lpstr>Соединения магния и кальция</vt:lpstr>
      <vt:lpstr>Качественная реакция на ион кальция</vt:lpstr>
      <vt:lpstr>Контроль знаний</vt:lpstr>
      <vt:lpstr>Домашнее задание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Общая характеристика элементов главной подгруппы второй группы.</dc:title>
  <dc:creator>школа</dc:creator>
  <cp:lastModifiedBy>школа</cp:lastModifiedBy>
  <cp:revision>29</cp:revision>
  <dcterms:created xsi:type="dcterms:W3CDTF">2011-03-17T12:32:34Z</dcterms:created>
  <dcterms:modified xsi:type="dcterms:W3CDTF">2011-03-18T13:11:44Z</dcterms:modified>
</cp:coreProperties>
</file>